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Lst>
  <p:sldSz cy="10058400" cx="7772400"/>
  <p:notesSz cx="6858000" cy="9144000"/>
  <p:embeddedFontLst>
    <p:embeddedFont>
      <p:font typeface="Halant"/>
      <p:regular r:id="rId16"/>
      <p:bold r:id="rId17"/>
    </p:embeddedFont>
    <p:embeddedFont>
      <p:font typeface="Inter"/>
      <p:regular r:id="rId18"/>
      <p:bold r:id="rId19"/>
      <p:italic r:id="rId20"/>
      <p:boldItalic r:id="rId21"/>
    </p:embeddedFont>
    <p:embeddedFont>
      <p:font typeface="Plus Jakarta Sans"/>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DD63A3A-C532-4F54-A47F-5E8B70A834BB}">
  <a:tblStyle styleId="{9DD63A3A-C532-4F54-A47F-5E8B70A834BB}"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8445F66-723F-4440-BC31-205C38449E07}"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regular.fntdata"/><Relationship Id="rId21" Type="http://schemas.openxmlformats.org/officeDocument/2006/relationships/font" Target="fonts/Inter-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5"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00e6142b9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00e6142b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6860d0ecaa_0_54: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6860d0ecaa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600e6142b9_0_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600e6142b9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6860d0ecaa_0_23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6860d0ecaa_0_2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61b87dbe0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61b87dbe0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361b87dbe0d_0_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361b87dbe0d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36860d0ecaa_0_23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36860d0ecaa_0_2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7.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Guided Notes: The Ottoman Empire </a:t>
            </a:r>
            <a:endParaRPr sz="1900">
              <a:solidFill>
                <a:schemeClr val="dk1"/>
              </a:solidFill>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37"/>
          <p:cNvPicPr preferRelativeResize="0"/>
          <p:nvPr/>
        </p:nvPicPr>
        <p:blipFill>
          <a:blip r:embed="rId4">
            <a:alphaModFix/>
          </a:blip>
          <a:stretch>
            <a:fillRect/>
          </a:stretch>
        </p:blipFill>
        <p:spPr>
          <a:xfrm>
            <a:off x="226473" y="76726"/>
            <a:ext cx="1039795" cy="431175"/>
          </a:xfrm>
          <a:prstGeom prst="rect">
            <a:avLst/>
          </a:prstGeom>
          <a:noFill/>
          <a:ln>
            <a:noFill/>
          </a:ln>
        </p:spPr>
      </p:pic>
      <p:sp>
        <p:nvSpPr>
          <p:cNvPr id="149" name="Google Shape;149;p37"/>
          <p:cNvSpPr txBox="1"/>
          <p:nvPr/>
        </p:nvSpPr>
        <p:spPr>
          <a:xfrm>
            <a:off x="594300" y="807697"/>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handout while following along with the teacher’s presentation of notes on the expansion and consolidation of the Ottoman Empire.</a:t>
            </a:r>
            <a:endParaRPr sz="1200">
              <a:solidFill>
                <a:schemeClr val="dk1"/>
              </a:solidFill>
              <a:latin typeface="Inter"/>
              <a:ea typeface="Inter"/>
              <a:cs typeface="Inter"/>
              <a:sym typeface="Inter"/>
            </a:endParaRPr>
          </a:p>
        </p:txBody>
      </p:sp>
      <p:sp>
        <p:nvSpPr>
          <p:cNvPr id="150" name="Google Shape;150;p37"/>
          <p:cNvSpPr txBox="1"/>
          <p:nvPr/>
        </p:nvSpPr>
        <p:spPr>
          <a:xfrm>
            <a:off x="328700" y="1731100"/>
            <a:ext cx="7162200" cy="76170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2) What empire did the Ottomans replace, and what city was its capital?</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3) Who founded the Ottoman Empire and where was it located?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4) </a:t>
            </a:r>
            <a:r>
              <a:rPr lang="en" sz="1100">
                <a:solidFill>
                  <a:schemeClr val="dk1"/>
                </a:solidFill>
                <a:latin typeface="Inter"/>
                <a:ea typeface="Inter"/>
                <a:cs typeface="Inter"/>
                <a:sym typeface="Inter"/>
              </a:rPr>
              <a:t>What role did gunpowder play in the conquest of Constantinople, and why was the conquest significant?</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7) What was the devshirme system, and who did it affect?</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7) Who were the Janissaries, and what role did they play in supporting the sultan?</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8) What was the millet system, and how did it help the Ottomans govern a diverse empire?</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8) What was the jizya, and who paid it?</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8) What major religious conflict existed between the Ottomans and a neighboring empire?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9) What was the significance of converting the Hagia Sophia into a mosque?</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In your opinion, which strategy was most effective for the Ottomans in maintaining control over a diverse empire? Explain your reasoning below then share with a neighbor.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sp>
        <p:nvSpPr>
          <p:cNvPr id="155" name="Google Shape;155;p3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Arguments &amp; </a:t>
            </a:r>
            <a:r>
              <a:rPr lang="en" sz="1400">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1: Rietbergen</a:t>
            </a:r>
            <a:endParaRPr sz="1900">
              <a:solidFill>
                <a:schemeClr val="dk1"/>
              </a:solidFill>
              <a:latin typeface="Plus Jakarta Sans"/>
              <a:ea typeface="Plus Jakarta Sans"/>
              <a:cs typeface="Plus Jakarta Sans"/>
              <a:sym typeface="Plus Jakarta Sans"/>
            </a:endParaRPr>
          </a:p>
        </p:txBody>
      </p:sp>
      <p:sp>
        <p:nvSpPr>
          <p:cNvPr id="156" name="Google Shape;156;p3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7" name="Google Shape;157;p38"/>
          <p:cNvPicPr preferRelativeResize="0"/>
          <p:nvPr/>
        </p:nvPicPr>
        <p:blipFill>
          <a:blip r:embed="rId3">
            <a:alphaModFix/>
          </a:blip>
          <a:stretch>
            <a:fillRect/>
          </a:stretch>
        </p:blipFill>
        <p:spPr>
          <a:xfrm>
            <a:off x="390131" y="9513171"/>
            <a:ext cx="419181" cy="419181"/>
          </a:xfrm>
          <a:prstGeom prst="rect">
            <a:avLst/>
          </a:prstGeom>
          <a:noFill/>
          <a:ln>
            <a:noFill/>
          </a:ln>
        </p:spPr>
      </p:pic>
      <p:sp>
        <p:nvSpPr>
          <p:cNvPr id="158" name="Google Shape;158;p3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9" name="Google Shape;159;p38"/>
          <p:cNvPicPr preferRelativeResize="0"/>
          <p:nvPr/>
        </p:nvPicPr>
        <p:blipFill>
          <a:blip r:embed="rId4">
            <a:alphaModFix/>
          </a:blip>
          <a:stretch>
            <a:fillRect/>
          </a:stretch>
        </p:blipFill>
        <p:spPr>
          <a:xfrm>
            <a:off x="216272" y="154797"/>
            <a:ext cx="1027148" cy="425928"/>
          </a:xfrm>
          <a:prstGeom prst="rect">
            <a:avLst/>
          </a:prstGeom>
          <a:noFill/>
          <a:ln>
            <a:noFill/>
          </a:ln>
        </p:spPr>
      </p:pic>
      <p:graphicFrame>
        <p:nvGraphicFramePr>
          <p:cNvPr id="160" name="Google Shape;160;p38"/>
          <p:cNvGraphicFramePr/>
          <p:nvPr/>
        </p:nvGraphicFramePr>
        <p:xfrm>
          <a:off x="390126" y="803226"/>
          <a:ext cx="3000000" cy="3000000"/>
        </p:xfrm>
        <a:graphic>
          <a:graphicData uri="http://schemas.openxmlformats.org/drawingml/2006/table">
            <a:tbl>
              <a:tblPr>
                <a:noFill/>
                <a:tableStyleId>{9DD63A3A-C532-4F54-A47F-5E8B70A834BB}</a:tableStyleId>
              </a:tblPr>
              <a:tblGrid>
                <a:gridCol w="7057200"/>
              </a:tblGrid>
              <a:tr h="43625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Peter Rietbergen, “Not of This World …?: Religious Power and Imperial Rule in Eurasia, ca. Thirteenth – ca. Eighteenth Century,” in </a:t>
                      </a:r>
                      <a:r>
                        <a:rPr i="1" lang="en" sz="1200">
                          <a:solidFill>
                            <a:schemeClr val="dk1"/>
                          </a:solidFill>
                          <a:latin typeface="Halant"/>
                          <a:ea typeface="Halant"/>
                          <a:cs typeface="Halant"/>
                          <a:sym typeface="Halant"/>
                        </a:rPr>
                        <a:t>Prince, Pen, and Sword: Eurasian Perspectives</a:t>
                      </a:r>
                      <a:r>
                        <a:rPr lang="en" sz="1200">
                          <a:solidFill>
                            <a:schemeClr val="dk1"/>
                          </a:solidFill>
                          <a:latin typeface="Halant"/>
                          <a:ea typeface="Halant"/>
                          <a:cs typeface="Halant"/>
                          <a:sym typeface="Halant"/>
                        </a:rPr>
                        <a:t>, ed. Maaike van Berkel and Jeroen Duindam, 2018.</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0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Peter Rietbergen is a Dutch historian whose work focuses on European cultural history. He is Professor Emeritus of History at Radboud University in the Netherlands.</a:t>
                      </a:r>
                      <a:endParaRPr sz="1000">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to religious policy… the Ottoman Empire always has been described as relatively tolerant towards its minorities: the Jews, first and foremost, and the various Christian denominations… Both Jews and Christians were important mainly for economic reasons. Living in the port cities of Anatolia, Syria, and Egypt, they did not threaten to destabilize the vast, agrarian, and, hence, more traditional interior of the empire. Specifically the foreign, i.e. European-Christian communities—but also the Lebanese Christians—sought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protection of the rulers of the trading nations whence they came. Given their importance, the Ottoman authorities accorded them a series of privileges, ‘capitulations’, that regulated these peoples’ lives. Consequently, these communities were allowed to have their own jurisdiction in cases not involving other religious groups, capital offences, or threats to public order. Moreover, the Greek Orthodox Church, which retained its patriarch in Constantinople, was largely left alone, although closely scrutinized by the sultanic government.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Part of the explanation for this ‘liberal’ policy is that, except for the mainly Orthodox Christians in the Balkans—who, however, often converted voluntarily or, if rebellious, were compelled to do so—, and the Armenians on the eastern frontier, these very diverse Christian communities did not constitute a large part of the empire’s population. Also, precisely their diversity precluded the genesis of a unified movement that might have threatened to overthrow the regime in Istanbul. In short, the Ottoman government did not feel any necessity to grant these minority groups a place amongst the empire’s elite, and, thus, a voice in state matters.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Nevertheless, the so-called devshirme, which forcibly recruited young boys from, mainly, Christian households to serve the sultan, sometimes did propel them to leading positions both in the military elite corps of the empire, the Janissaries, and in the imperial administration. Actually, out of the seventy-eight grand viziers who governed the empire between the mid-fifteenth and the late seventeenth century, only eleven were Turkish. The great majority of the others were of some Christian background, having been introduced into the imperial bureaucracy via, precisely, the devshirme-system.</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highlight>
                          <a:srgbClr val="FFFFFF"/>
                        </a:highlight>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Arguments </a:t>
            </a:r>
            <a:endParaRPr sz="2500">
              <a:solidFill>
                <a:schemeClr val="dk1"/>
              </a:solidFill>
              <a:latin typeface="Plus Jakarta Sans"/>
              <a:ea typeface="Plus Jakarta Sans"/>
              <a:cs typeface="Plus Jakarta Sans"/>
              <a:sym typeface="Plus Jakarta Sans"/>
            </a:endParaRPr>
          </a:p>
        </p:txBody>
      </p:sp>
      <p:sp>
        <p:nvSpPr>
          <p:cNvPr id="166" name="Google Shape;166;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7" name="Google Shape;167;p3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68" name="Google Shape;168;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9" name="Google Shape;169;p39"/>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70" name="Google Shape;170;p39"/>
          <p:cNvSpPr txBox="1"/>
          <p:nvPr/>
        </p:nvSpPr>
        <p:spPr>
          <a:xfrm>
            <a:off x="1519775" y="1156775"/>
            <a:ext cx="5359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First, identify the source and the historical topic it corresponds to. Then, use the CLAIM protocol to effectively to identify and analyze the validity of the claim made in the source.</a:t>
            </a:r>
            <a:endParaRPr sz="1200">
              <a:latin typeface="Plus Jakarta Sans"/>
              <a:ea typeface="Plus Jakarta Sans"/>
              <a:cs typeface="Plus Jakarta Sans"/>
              <a:sym typeface="Plus Jakarta Sans"/>
            </a:endParaRPr>
          </a:p>
        </p:txBody>
      </p:sp>
      <p:graphicFrame>
        <p:nvGraphicFramePr>
          <p:cNvPr id="171" name="Google Shape;171;p39"/>
          <p:cNvGraphicFramePr/>
          <p:nvPr/>
        </p:nvGraphicFramePr>
        <p:xfrm>
          <a:off x="368663" y="3318225"/>
          <a:ext cx="3000000" cy="3000000"/>
        </p:xfrm>
        <a:graphic>
          <a:graphicData uri="http://schemas.openxmlformats.org/drawingml/2006/table">
            <a:tbl>
              <a:tblPr>
                <a:noFill/>
                <a:tableStyleId>{18445F66-723F-4440-BC31-205C38449E07}</a:tableStyleId>
              </a:tblPr>
              <a:tblGrid>
                <a:gridCol w="572175"/>
                <a:gridCol w="979150"/>
                <a:gridCol w="5618925"/>
              </a:tblGrid>
              <a:tr h="1170000">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Claim</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source?</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Logic</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facts, evidence, and/or examples are provided to support the claim?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Authority</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source credible and </a:t>
                      </a:r>
                      <a:r>
                        <a:rPr lang="en" sz="1200">
                          <a:latin typeface="Inter"/>
                          <a:ea typeface="Inter"/>
                          <a:cs typeface="Inter"/>
                          <a:sym typeface="Inter"/>
                        </a:rPr>
                        <a:t>what evidence could be used to verify it?</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Intuition </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a:t>
                      </a:r>
                      <a:r>
                        <a:rPr lang="en" sz="1200">
                          <a:latin typeface="Inter"/>
                          <a:ea typeface="Inter"/>
                          <a:cs typeface="Inter"/>
                          <a:sym typeface="Inter"/>
                        </a:rPr>
                        <a:t> the claim make sense? What is your gut feeling about the claim made in the source? </a:t>
                      </a:r>
                      <a:r>
                        <a:rPr lang="en" sz="1200">
                          <a:latin typeface="Inter"/>
                          <a:ea typeface="Inter"/>
                          <a:cs typeface="Inter"/>
                          <a:sym typeface="Inter"/>
                        </a:rPr>
                        <a:t>Explain.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Merit</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merit our belief or should we be doubtful? Explain. </a:t>
                      </a:r>
                      <a:endParaRPr sz="1200">
                        <a:latin typeface="Inter"/>
                        <a:ea typeface="Inter"/>
                        <a:cs typeface="Inter"/>
                        <a:sym typeface="Inter"/>
                      </a:endParaRPr>
                    </a:p>
                  </a:txBody>
                  <a:tcPr marT="91425" marB="91425" marR="91425" marL="91425"/>
                </a:tc>
              </a:tr>
            </a:tbl>
          </a:graphicData>
        </a:graphic>
      </p:graphicFrame>
      <p:sp>
        <p:nvSpPr>
          <p:cNvPr id="172" name="Google Shape;172;p39"/>
          <p:cNvSpPr txBox="1"/>
          <p:nvPr/>
        </p:nvSpPr>
        <p:spPr>
          <a:xfrm>
            <a:off x="36867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Name or Title of source being analyzed</a:t>
            </a:r>
            <a:endParaRPr sz="1300">
              <a:latin typeface="Inter"/>
              <a:ea typeface="Inter"/>
              <a:cs typeface="Inter"/>
              <a:sym typeface="Inter"/>
            </a:endParaRPr>
          </a:p>
        </p:txBody>
      </p:sp>
      <p:sp>
        <p:nvSpPr>
          <p:cNvPr id="173" name="Google Shape;173;p39"/>
          <p:cNvSpPr txBox="1"/>
          <p:nvPr/>
        </p:nvSpPr>
        <p:spPr>
          <a:xfrm>
            <a:off x="414802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Historical</a:t>
            </a:r>
            <a:r>
              <a:rPr lang="en" sz="1300">
                <a:solidFill>
                  <a:schemeClr val="dk1"/>
                </a:solidFill>
                <a:latin typeface="Inter"/>
                <a:ea typeface="Inter"/>
                <a:cs typeface="Inter"/>
                <a:sym typeface="Inter"/>
              </a:rPr>
              <a:t> Event/Topic/Idea: </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pic>
        <p:nvPicPr>
          <p:cNvPr id="174" name="Google Shape;174;p39"/>
          <p:cNvPicPr preferRelativeResize="0"/>
          <p:nvPr/>
        </p:nvPicPr>
        <p:blipFill>
          <a:blip r:embed="rId5">
            <a:alphaModFix/>
          </a:blip>
          <a:stretch>
            <a:fillRect/>
          </a:stretch>
        </p:blipFill>
        <p:spPr>
          <a:xfrm flipH="1">
            <a:off x="551875" y="1042138"/>
            <a:ext cx="816975" cy="8169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8" name="Shape 178"/>
        <p:cNvGrpSpPr/>
        <p:nvPr/>
      </p:nvGrpSpPr>
      <p:grpSpPr>
        <a:xfrm>
          <a:off x="0" y="0"/>
          <a:ext cx="0" cy="0"/>
          <a:chOff x="0" y="0"/>
          <a:chExt cx="0" cy="0"/>
        </a:xfrm>
      </p:grpSpPr>
      <p:sp>
        <p:nvSpPr>
          <p:cNvPr id="179" name="Google Shape;179;p4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The Ottoman Empire: Comparing Arguments</a:t>
            </a:r>
            <a:endParaRPr sz="1900">
              <a:latin typeface="Halant"/>
              <a:ea typeface="Halant"/>
              <a:cs typeface="Halant"/>
              <a:sym typeface="Halant"/>
            </a:endParaRPr>
          </a:p>
        </p:txBody>
      </p:sp>
      <p:pic>
        <p:nvPicPr>
          <p:cNvPr id="180" name="Google Shape;180;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1" name="Google Shape;181;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2" name="Google Shape;182;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3" name="Google Shape;183;p40"/>
          <p:cNvSpPr txBox="1"/>
          <p:nvPr/>
        </p:nvSpPr>
        <p:spPr>
          <a:xfrm>
            <a:off x="920225" y="1165550"/>
            <a:ext cx="5906700" cy="8072700"/>
          </a:xfrm>
          <a:prstGeom prst="rect">
            <a:avLst/>
          </a:prstGeom>
          <a:noFill/>
          <a:ln cap="flat" cmpd="sng" w="19050">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317500" lvl="0" marL="482600" rtl="0" algn="l">
              <a:lnSpc>
                <a:spcPct val="100000"/>
              </a:lnSpc>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What is at least one similarity between the Rietbergen and Lopasic about the Ottoman Empire? Cite Evidence.</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317500" lvl="0" marL="482600" rtl="0" algn="l">
              <a:lnSpc>
                <a:spcPct val="100000"/>
              </a:lnSpc>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How do Rietbergen and Lopasic differ in their analysis of the Ottoman Empire? Cite Evidence.</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317500" lvl="0" marL="482600" rtl="0" algn="l">
              <a:lnSpc>
                <a:spcPct val="100000"/>
              </a:lnSpc>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Why is it important to evaluate arguments and then compare multiple sources when studying the past?</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highlight>
                <a:schemeClr val="lt1"/>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chemeClr val="lt1"/>
              </a:highlight>
              <a:latin typeface="Inter"/>
              <a:ea typeface="Inter"/>
              <a:cs typeface="Inter"/>
              <a:sym typeface="Inter"/>
            </a:endParaRPr>
          </a:p>
        </p:txBody>
      </p:sp>
      <p:sp>
        <p:nvSpPr>
          <p:cNvPr id="184" name="Google Shape;184;p40"/>
          <p:cNvSpPr txBox="1"/>
          <p:nvPr/>
        </p:nvSpPr>
        <p:spPr>
          <a:xfrm>
            <a:off x="920225" y="576850"/>
            <a:ext cx="59067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After meeting with your partner and discussing the arguments of your assigned historian, answer the following questions.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41"/>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Guided Notes: The Ottoman Empire (Exemplar)</a:t>
            </a:r>
            <a:endParaRPr sz="1500">
              <a:solidFill>
                <a:schemeClr val="dk1"/>
              </a:solidFill>
              <a:latin typeface="Halant"/>
              <a:ea typeface="Halant"/>
              <a:cs typeface="Halant"/>
              <a:sym typeface="Halant"/>
            </a:endParaRPr>
          </a:p>
        </p:txBody>
      </p:sp>
      <p:pic>
        <p:nvPicPr>
          <p:cNvPr id="190" name="Google Shape;190;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1" name="Google Shape;191;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2" name="Google Shape;192;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3" name="Google Shape;193;p41"/>
          <p:cNvPicPr preferRelativeResize="0"/>
          <p:nvPr/>
        </p:nvPicPr>
        <p:blipFill>
          <a:blip r:embed="rId4">
            <a:alphaModFix/>
          </a:blip>
          <a:stretch>
            <a:fillRect/>
          </a:stretch>
        </p:blipFill>
        <p:spPr>
          <a:xfrm>
            <a:off x="226473" y="76726"/>
            <a:ext cx="1039795" cy="431175"/>
          </a:xfrm>
          <a:prstGeom prst="rect">
            <a:avLst/>
          </a:prstGeom>
          <a:noFill/>
          <a:ln>
            <a:noFill/>
          </a:ln>
        </p:spPr>
      </p:pic>
      <p:sp>
        <p:nvSpPr>
          <p:cNvPr id="194" name="Google Shape;194;p41"/>
          <p:cNvSpPr txBox="1"/>
          <p:nvPr/>
        </p:nvSpPr>
        <p:spPr>
          <a:xfrm>
            <a:off x="594300" y="807697"/>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handout while following along with the teacher’s presentation of notes on the expansion and consolidation of the Ottoman Empire.</a:t>
            </a:r>
            <a:endParaRPr sz="1200">
              <a:solidFill>
                <a:schemeClr val="dk1"/>
              </a:solidFill>
              <a:latin typeface="Inter"/>
              <a:ea typeface="Inter"/>
              <a:cs typeface="Inter"/>
              <a:sym typeface="Inter"/>
            </a:endParaRPr>
          </a:p>
        </p:txBody>
      </p:sp>
      <p:sp>
        <p:nvSpPr>
          <p:cNvPr id="195" name="Google Shape;195;p41"/>
          <p:cNvSpPr txBox="1"/>
          <p:nvPr/>
        </p:nvSpPr>
        <p:spPr>
          <a:xfrm>
            <a:off x="328700" y="1731100"/>
            <a:ext cx="7162200" cy="76170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2) What empire did the Ottomans replace, and what city was its capital?</a:t>
            </a:r>
            <a:endParaRPr sz="1100">
              <a:solidFill>
                <a:schemeClr val="dk1"/>
              </a:solidFill>
              <a:latin typeface="Inter"/>
              <a:ea typeface="Inter"/>
              <a:cs typeface="Inter"/>
              <a:sym typeface="Inter"/>
            </a:endParaRPr>
          </a:p>
          <a:p>
            <a:pPr indent="457200" lvl="0" marL="0" rtl="0" algn="l">
              <a:spcBef>
                <a:spcPts val="0"/>
              </a:spcBef>
              <a:spcAft>
                <a:spcPts val="0"/>
              </a:spcAft>
              <a:buNone/>
            </a:pPr>
            <a:r>
              <a:rPr b="1" lang="en" sz="1100">
                <a:solidFill>
                  <a:srgbClr val="E95C3D"/>
                </a:solidFill>
                <a:latin typeface="Inter"/>
                <a:ea typeface="Inter"/>
                <a:cs typeface="Inter"/>
                <a:sym typeface="Inter"/>
              </a:rPr>
              <a:t>The Ottomans replaced the Byzantine Empire, whose capital was Constantinople.</a:t>
            </a:r>
            <a:endParaRPr b="1" sz="1100">
              <a:solidFill>
                <a:srgbClr val="E95C3D"/>
              </a:solidFill>
              <a:latin typeface="Inter"/>
              <a:ea typeface="Inter"/>
              <a:cs typeface="Inter"/>
              <a:sym typeface="Inter"/>
            </a:endParaRPr>
          </a:p>
          <a:p>
            <a:pPr indent="457200" lvl="0" marL="0" rtl="0" algn="l">
              <a:spcBef>
                <a:spcPts val="0"/>
              </a:spcBef>
              <a:spcAft>
                <a:spcPts val="0"/>
              </a:spcAft>
              <a:buNone/>
            </a:pPr>
            <a:r>
              <a:t/>
            </a:r>
            <a:endParaRPr b="1" sz="1100">
              <a:solidFill>
                <a:srgbClr val="E95C3D"/>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3) Who founded the Ottoman Empire and where was it located?</a:t>
            </a:r>
            <a:endParaRPr sz="1100">
              <a:solidFill>
                <a:schemeClr val="dk1"/>
              </a:solidFill>
              <a:latin typeface="Inter"/>
              <a:ea typeface="Inter"/>
              <a:cs typeface="Inter"/>
              <a:sym typeface="Inter"/>
            </a:endParaRPr>
          </a:p>
          <a:p>
            <a:pPr indent="457200" lvl="0" marL="0" rtl="0" algn="l">
              <a:lnSpc>
                <a:spcPct val="100000"/>
              </a:lnSpc>
              <a:spcBef>
                <a:spcPts val="0"/>
              </a:spcBef>
              <a:spcAft>
                <a:spcPts val="0"/>
              </a:spcAft>
              <a:buNone/>
            </a:pPr>
            <a:r>
              <a:rPr b="1" lang="en" sz="1100">
                <a:solidFill>
                  <a:srgbClr val="E95C3D"/>
                </a:solidFill>
                <a:latin typeface="Inter"/>
                <a:ea typeface="Inter"/>
                <a:cs typeface="Inter"/>
                <a:sym typeface="Inter"/>
              </a:rPr>
              <a:t>Osman I founded the Ottoman Empire in northwestern Anatolia in the late 13th century.</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4) What role did gunpowder play in the conquest of Constantinople, and why was the conquest significant?</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The Ottomans used large cannons to breach the city walls. Capturing Constantinople ended the Byzantine Empire and marked the beginning of Istanbul as the new Ottoman capital.</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7) What was the devshirme system, and who did it affect?</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The devshirme was a levy on Christian boys from the Balkans. They were converted to Islam and trained for government or military service.</a:t>
            </a:r>
            <a:endParaRPr b="1" sz="1100">
              <a:solidFill>
                <a:srgbClr val="E95C3D"/>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7) Who were the Janissaries, and what role did they play in supporting the sultan?</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Janissaries were elite soldiers taken from the devshirme system. They were loyal to the sultan and formed the core of the Ottoman military.</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8) What was the millet system, and how did it help the Ottomans govern a diverse empire?</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The millet system allowed religious communities to govern themselves in matters like law, schools, and religion. This helped maintain peace and loyalty.</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8) What was the jizya, and who paid it?</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The jizya was a tax paid by non-Muslims (like Christians and Jews) in exchange for protection and autonomy.</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8) What major religious conflict existed between the Ottomans and a neighboring empire?</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The Sunni Ottomans often clashed with the Shia Safavid Empire over religious and territorial differences.</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9) What was the significance of converting the Hagia Sophia into a mosque?</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It symbolized the Ottoman victory over the Byzantine Empire and showed the blending of Islamic and Byzantine traditions.</a:t>
            </a:r>
            <a:endParaRPr b="1" sz="1100">
              <a:solidFill>
                <a:srgbClr val="E95C3D"/>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In your opinion, which strategy was most effective for the Ottomans in maintaining control over a diverse empire? Explain your reasoning below then share with a neighbor. </a:t>
            </a:r>
            <a:endParaRPr sz="11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100">
                <a:solidFill>
                  <a:srgbClr val="E95C3D"/>
                </a:solidFill>
                <a:latin typeface="Inter"/>
                <a:ea typeface="Inter"/>
                <a:cs typeface="Inter"/>
                <a:sym typeface="Inter"/>
              </a:rPr>
              <a:t>The millet system was most effective because it allowed diverse groups to keep their own traditions while still being loyal to the empire. It reduced conflict and helped the Ottomans manage many cultures at once.</a:t>
            </a:r>
            <a:endParaRPr b="1" sz="1100">
              <a:solidFill>
                <a:srgbClr val="E95C3D"/>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9" name="Shape 199"/>
        <p:cNvGrpSpPr/>
        <p:nvPr/>
      </p:nvGrpSpPr>
      <p:grpSpPr>
        <a:xfrm>
          <a:off x="0" y="0"/>
          <a:ext cx="0" cy="0"/>
          <a:chOff x="0" y="0"/>
          <a:chExt cx="0" cy="0"/>
        </a:xfrm>
      </p:grpSpPr>
      <p:sp>
        <p:nvSpPr>
          <p:cNvPr id="200" name="Google Shape;200;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Arguments </a:t>
            </a:r>
            <a:endParaRPr sz="2500">
              <a:solidFill>
                <a:schemeClr val="dk1"/>
              </a:solidFill>
              <a:latin typeface="Plus Jakarta Sans"/>
              <a:ea typeface="Plus Jakarta Sans"/>
              <a:cs typeface="Plus Jakarta Sans"/>
              <a:sym typeface="Plus Jakarta Sans"/>
            </a:endParaRPr>
          </a:p>
        </p:txBody>
      </p:sp>
      <p:sp>
        <p:nvSpPr>
          <p:cNvPr id="201" name="Google Shape;201;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02" name="Google Shape;202;p42"/>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03" name="Google Shape;203;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4" name="Google Shape;204;p42"/>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205" name="Google Shape;205;p42"/>
          <p:cNvSpPr txBox="1"/>
          <p:nvPr/>
        </p:nvSpPr>
        <p:spPr>
          <a:xfrm>
            <a:off x="1519775" y="1156775"/>
            <a:ext cx="5359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First, identify the source and the historical topic it corresponds to. Then, use the CLAIM protocol to effectively to identify and analyze the validity of the claim made in the source.</a:t>
            </a:r>
            <a:endParaRPr sz="1200">
              <a:latin typeface="Plus Jakarta Sans"/>
              <a:ea typeface="Plus Jakarta Sans"/>
              <a:cs typeface="Plus Jakarta Sans"/>
              <a:sym typeface="Plus Jakarta Sans"/>
            </a:endParaRPr>
          </a:p>
        </p:txBody>
      </p:sp>
      <p:graphicFrame>
        <p:nvGraphicFramePr>
          <p:cNvPr id="206" name="Google Shape;206;p42"/>
          <p:cNvGraphicFramePr/>
          <p:nvPr/>
        </p:nvGraphicFramePr>
        <p:xfrm>
          <a:off x="368663" y="3318225"/>
          <a:ext cx="3000000" cy="3000000"/>
        </p:xfrm>
        <a:graphic>
          <a:graphicData uri="http://schemas.openxmlformats.org/drawingml/2006/table">
            <a:tbl>
              <a:tblPr>
                <a:noFill/>
                <a:tableStyleId>{18445F66-723F-4440-BC31-205C38449E07}</a:tableStyleId>
              </a:tblPr>
              <a:tblGrid>
                <a:gridCol w="572175"/>
                <a:gridCol w="979150"/>
                <a:gridCol w="5618925"/>
              </a:tblGrid>
              <a:tr h="653550">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Claim</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source?</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Rietbergen</a:t>
                      </a:r>
                      <a:r>
                        <a:rPr b="1" lang="en" sz="1200">
                          <a:solidFill>
                            <a:srgbClr val="E95C3D"/>
                          </a:solidFill>
                          <a:latin typeface="Inter"/>
                          <a:ea typeface="Inter"/>
                          <a:cs typeface="Inter"/>
                          <a:sym typeface="Inter"/>
                        </a:rPr>
                        <a:t> argues that the Ottoman Empire used religious tolerance to strategically maintain control over minority groups, especially </a:t>
                      </a:r>
                      <a:r>
                        <a:rPr b="1" lang="en" sz="1200">
                          <a:solidFill>
                            <a:srgbClr val="E95C3D"/>
                          </a:solidFill>
                          <a:latin typeface="Inter"/>
                          <a:ea typeface="Inter"/>
                          <a:cs typeface="Inter"/>
                          <a:sym typeface="Inter"/>
                        </a:rPr>
                        <a:t>Christians</a:t>
                      </a:r>
                      <a:r>
                        <a:rPr b="1" lang="en" sz="1200">
                          <a:solidFill>
                            <a:srgbClr val="E95C3D"/>
                          </a:solidFill>
                          <a:latin typeface="Inter"/>
                          <a:ea typeface="Inter"/>
                          <a:cs typeface="Inter"/>
                          <a:sym typeface="Inter"/>
                        </a:rPr>
                        <a:t> and Jews</a:t>
                      </a:r>
                      <a:endParaRPr b="1" sz="1200">
                        <a:solidFill>
                          <a:srgbClr val="E95C3D"/>
                        </a:solidFill>
                        <a:latin typeface="Inter"/>
                        <a:ea typeface="Inter"/>
                        <a:cs typeface="Inter"/>
                        <a:sym typeface="Inter"/>
                      </a:endParaRPr>
                    </a:p>
                  </a:txBody>
                  <a:tcPr marT="91425" marB="91425" marR="91425" marL="91425"/>
                </a:tc>
              </a:tr>
              <a:tr h="919375">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Logic</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facts, evidence, and/or examples are provided to support the claim?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Reigbergen explains that Christian and Jewish communities were granted legal autonomy and economic </a:t>
                      </a:r>
                      <a:r>
                        <a:rPr b="1" lang="en" sz="1200">
                          <a:solidFill>
                            <a:srgbClr val="E95C3D"/>
                          </a:solidFill>
                          <a:latin typeface="Inter"/>
                          <a:ea typeface="Inter"/>
                          <a:cs typeface="Inter"/>
                          <a:sym typeface="Inter"/>
                        </a:rPr>
                        <a:t>privileges in port cities. They were important for trade, but not allowed to influence the central government. Rietbergen also highlights the Devshirme system, where Christian boys were taken into imperial service, some rising to top governmental and military positions. </a:t>
                      </a:r>
                      <a:endParaRPr b="1" sz="1200">
                        <a:solidFill>
                          <a:srgbClr val="E95C3D"/>
                        </a:solidFill>
                        <a:latin typeface="Inter"/>
                        <a:ea typeface="Inter"/>
                        <a:cs typeface="Inter"/>
                        <a:sym typeface="Inter"/>
                      </a:endParaRPr>
                    </a:p>
                  </a:txBody>
                  <a:tcPr marT="91425" marB="91425" marR="91425" marL="91425"/>
                </a:tc>
              </a:tr>
              <a:tr h="653550">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Authority</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source credible and </a:t>
                      </a:r>
                      <a:r>
                        <a:rPr lang="en" sz="1200">
                          <a:latin typeface="Inter"/>
                          <a:ea typeface="Inter"/>
                          <a:cs typeface="Inter"/>
                          <a:sym typeface="Inter"/>
                        </a:rPr>
                        <a:t>what evidence could be used to verify it?</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Peter Rietbergen is a respected cultural historian and Professor Emeritus at Radboud University. </a:t>
                      </a:r>
                      <a:endParaRPr b="1" sz="1200">
                        <a:solidFill>
                          <a:srgbClr val="E95C3D"/>
                        </a:solidFill>
                        <a:latin typeface="Inter"/>
                        <a:ea typeface="Inter"/>
                        <a:cs typeface="Inter"/>
                        <a:sym typeface="Inter"/>
                      </a:endParaRPr>
                    </a:p>
                  </a:txBody>
                  <a:tcPr marT="91425" marB="91425" marR="91425" marL="91425"/>
                </a:tc>
              </a:tr>
              <a:tr h="715075">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Intuition </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a:t>
                      </a:r>
                      <a:r>
                        <a:rPr lang="en" sz="1200">
                          <a:latin typeface="Inter"/>
                          <a:ea typeface="Inter"/>
                          <a:cs typeface="Inter"/>
                          <a:sym typeface="Inter"/>
                        </a:rPr>
                        <a:t> the claim make sense? What is your gut feeling about the claim made in the source? </a:t>
                      </a:r>
                      <a:r>
                        <a:rPr lang="en" sz="1200">
                          <a:latin typeface="Inter"/>
                          <a:ea typeface="Inter"/>
                          <a:cs typeface="Inter"/>
                          <a:sym typeface="Inter"/>
                        </a:rPr>
                        <a:t>Explain.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claim is reasonable. It shows a </a:t>
                      </a:r>
                      <a:r>
                        <a:rPr b="1" lang="en" sz="1200">
                          <a:solidFill>
                            <a:srgbClr val="E95C3D"/>
                          </a:solidFill>
                          <a:latin typeface="Inter"/>
                          <a:ea typeface="Inter"/>
                          <a:cs typeface="Inter"/>
                          <a:sym typeface="Inter"/>
                        </a:rPr>
                        <a:t>government</a:t>
                      </a:r>
                      <a:r>
                        <a:rPr b="1" lang="en" sz="1200">
                          <a:solidFill>
                            <a:srgbClr val="E95C3D"/>
                          </a:solidFill>
                          <a:latin typeface="Inter"/>
                          <a:ea typeface="Inter"/>
                          <a:cs typeface="Inter"/>
                          <a:sym typeface="Inter"/>
                        </a:rPr>
                        <a:t> system using minority communities to boost its economic and administrative capacity without granting them full power. </a:t>
                      </a:r>
                      <a:endParaRPr b="1" sz="1200">
                        <a:solidFill>
                          <a:srgbClr val="E95C3D"/>
                        </a:solidFill>
                        <a:latin typeface="Inter"/>
                        <a:ea typeface="Inter"/>
                        <a:cs typeface="Inter"/>
                        <a:sym typeface="Inter"/>
                      </a:endParaRPr>
                    </a:p>
                  </a:txBody>
                  <a:tcPr marT="91425" marB="91425" marR="91425" marL="91425"/>
                </a:tc>
              </a:tr>
              <a:tr h="653550">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Merit</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merit our belief or should we be doubtful? Explain.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The claim is credible, it is backed by historical examples and is presented by a qualified scholar using careful analysis. </a:t>
                      </a:r>
                      <a:endParaRPr b="1" sz="1200">
                        <a:solidFill>
                          <a:srgbClr val="E95C3D"/>
                        </a:solidFill>
                        <a:latin typeface="Inter"/>
                        <a:ea typeface="Inter"/>
                        <a:cs typeface="Inter"/>
                        <a:sym typeface="Inter"/>
                      </a:endParaRPr>
                    </a:p>
                  </a:txBody>
                  <a:tcPr marT="91425" marB="91425" marR="91425" marL="91425"/>
                </a:tc>
              </a:tr>
            </a:tbl>
          </a:graphicData>
        </a:graphic>
      </p:graphicFrame>
      <p:sp>
        <p:nvSpPr>
          <p:cNvPr id="207" name="Google Shape;207;p42"/>
          <p:cNvSpPr txBox="1"/>
          <p:nvPr/>
        </p:nvSpPr>
        <p:spPr>
          <a:xfrm>
            <a:off x="36867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Name or Title of source being analyzed</a:t>
            </a:r>
            <a:endParaRPr sz="1300">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a:p>
            <a:pPr indent="0" lvl="0" marL="0" rtl="0" algn="ctr">
              <a:spcBef>
                <a:spcPts val="0"/>
              </a:spcBef>
              <a:spcAft>
                <a:spcPts val="0"/>
              </a:spcAft>
              <a:buNone/>
            </a:pPr>
            <a:r>
              <a:rPr b="1" lang="en" sz="1300">
                <a:solidFill>
                  <a:srgbClr val="E95C3D"/>
                </a:solidFill>
                <a:latin typeface="Inter"/>
                <a:ea typeface="Inter"/>
                <a:cs typeface="Inter"/>
                <a:sym typeface="Inter"/>
              </a:rPr>
              <a:t>Rietbergen - “Not of this World” </a:t>
            </a:r>
            <a:endParaRPr b="1" sz="1300">
              <a:solidFill>
                <a:srgbClr val="E95C3D"/>
              </a:solidFill>
              <a:latin typeface="Inter"/>
              <a:ea typeface="Inter"/>
              <a:cs typeface="Inter"/>
              <a:sym typeface="Inter"/>
            </a:endParaRPr>
          </a:p>
        </p:txBody>
      </p:sp>
      <p:sp>
        <p:nvSpPr>
          <p:cNvPr id="208" name="Google Shape;208;p42"/>
          <p:cNvSpPr txBox="1"/>
          <p:nvPr/>
        </p:nvSpPr>
        <p:spPr>
          <a:xfrm>
            <a:off x="414802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Historical</a:t>
            </a:r>
            <a:r>
              <a:rPr lang="en" sz="1300">
                <a:solidFill>
                  <a:schemeClr val="dk1"/>
                </a:solidFill>
                <a:latin typeface="Inter"/>
                <a:ea typeface="Inter"/>
                <a:cs typeface="Inter"/>
                <a:sym typeface="Inter"/>
              </a:rPr>
              <a:t> Event/Topic/Idea: </a:t>
            </a:r>
            <a:endParaRPr sz="1300">
              <a:solidFill>
                <a:schemeClr val="dk1"/>
              </a:solidFill>
              <a:latin typeface="Inter"/>
              <a:ea typeface="Inter"/>
              <a:cs typeface="Inter"/>
              <a:sym typeface="Inter"/>
            </a:endParaRPr>
          </a:p>
          <a:p>
            <a:pPr indent="0" lvl="0" marL="0" rtl="0" algn="ctr">
              <a:spcBef>
                <a:spcPts val="0"/>
              </a:spcBef>
              <a:spcAft>
                <a:spcPts val="0"/>
              </a:spcAft>
              <a:buNone/>
            </a:pPr>
            <a:r>
              <a:rPr b="1" lang="en" sz="1300">
                <a:solidFill>
                  <a:srgbClr val="E95C3D"/>
                </a:solidFill>
                <a:latin typeface="Inter"/>
                <a:ea typeface="Inter"/>
                <a:cs typeface="Inter"/>
                <a:sym typeface="Inter"/>
              </a:rPr>
              <a:t>The Ottoman Empire’s use of religion to centralize power </a:t>
            </a:r>
            <a:endParaRPr b="1" sz="1300">
              <a:solidFill>
                <a:srgbClr val="E95C3D"/>
              </a:solidFill>
              <a:latin typeface="Inter"/>
              <a:ea typeface="Inter"/>
              <a:cs typeface="Inter"/>
              <a:sym typeface="Inter"/>
            </a:endParaRPr>
          </a:p>
        </p:txBody>
      </p:sp>
      <p:pic>
        <p:nvPicPr>
          <p:cNvPr id="209" name="Google Shape;209;p42"/>
          <p:cNvPicPr preferRelativeResize="0"/>
          <p:nvPr/>
        </p:nvPicPr>
        <p:blipFill>
          <a:blip r:embed="rId5">
            <a:alphaModFix/>
          </a:blip>
          <a:stretch>
            <a:fillRect/>
          </a:stretch>
        </p:blipFill>
        <p:spPr>
          <a:xfrm flipH="1">
            <a:off x="551875" y="1042138"/>
            <a:ext cx="816975" cy="8169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3" name="Shape 213"/>
        <p:cNvGrpSpPr/>
        <p:nvPr/>
      </p:nvGrpSpPr>
      <p:grpSpPr>
        <a:xfrm>
          <a:off x="0" y="0"/>
          <a:ext cx="0" cy="0"/>
          <a:chOff x="0" y="0"/>
          <a:chExt cx="0" cy="0"/>
        </a:xfrm>
      </p:grpSpPr>
      <p:sp>
        <p:nvSpPr>
          <p:cNvPr id="214" name="Google Shape;214;p4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The Ottoman Empire: Comparing Arguments (Exemplar)</a:t>
            </a:r>
            <a:endParaRPr sz="1900">
              <a:latin typeface="Halant"/>
              <a:ea typeface="Halant"/>
              <a:cs typeface="Halant"/>
              <a:sym typeface="Halant"/>
            </a:endParaRPr>
          </a:p>
        </p:txBody>
      </p:sp>
      <p:pic>
        <p:nvPicPr>
          <p:cNvPr id="215" name="Google Shape;215;p4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6" name="Google Shape;216;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7" name="Google Shape;217;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8" name="Google Shape;218;p43"/>
          <p:cNvSpPr txBox="1"/>
          <p:nvPr/>
        </p:nvSpPr>
        <p:spPr>
          <a:xfrm>
            <a:off x="920225" y="1165550"/>
            <a:ext cx="5906700" cy="8072700"/>
          </a:xfrm>
          <a:prstGeom prst="rect">
            <a:avLst/>
          </a:prstGeom>
          <a:noFill/>
          <a:ln cap="flat" cmpd="sng" w="19050">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317500" lvl="0" marL="482600" rtl="0" algn="l">
              <a:lnSpc>
                <a:spcPct val="100000"/>
              </a:lnSpc>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What is at least one similarity between the Rietbergen and Lopasic about the Ottoman Empire? Cite Evidence.</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accent1"/>
                </a:solidFill>
                <a:latin typeface="Inter"/>
                <a:ea typeface="Inter"/>
                <a:cs typeface="Inter"/>
                <a:sym typeface="Inter"/>
              </a:rPr>
              <a:t>Both authors agree that the Ottoman Empire used religion as a tool to manage a diverse population without forcing widespread conversion. Rietbergen explains that “the Ottoman Empire always has been described as relatively tolerant towards its minorities,” and that religious groups “were allowed to have their own jurisdiction… although closely scrutinized.” Similarly, Lopasic notes that “large-scale Islamization was never pursued,” and that the millet system helped preserve “local autonomy” for religious groups.</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317500" lvl="0" marL="482600" rtl="0" algn="l">
              <a:lnSpc>
                <a:spcPct val="100000"/>
              </a:lnSpc>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How do Rietbergen and Lopasic differ in their analysis of the Ottoman Empire? Cite Evidence.</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accent1"/>
                </a:solidFill>
                <a:latin typeface="Inter"/>
                <a:ea typeface="Inter"/>
                <a:cs typeface="Inter"/>
                <a:sym typeface="Inter"/>
              </a:rPr>
              <a:t>Rietbergen focuses on how the Ottoman state used religious groups for political control and economic advantage, while Lopasic emphasizes the lived experience of conversion, taxation, and social mobility—especially in the Balkans. Rietbergen views minority communities as useful to the empire but intentionally excluded from power: “the Ottoman government did not feel any necessity to grant these minority groups a place amongst the empire’s elite.” In contrast, Lopasic explores how the devshirme system and tax structures gave Muslims advantages, noting that “conversion… guaranteed regular conversion… some of whom became zealous Muslims,” and that Muslim peasants paid less tax than Christians.</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317500" lvl="0" marL="482600" rtl="0" algn="l">
              <a:lnSpc>
                <a:spcPct val="100000"/>
              </a:lnSpc>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Why is it important to evaluate arguments and then compare multiple sources when studying the past?</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accent1"/>
                </a:solidFill>
                <a:highlight>
                  <a:schemeClr val="lt1"/>
                </a:highlight>
                <a:latin typeface="Inter"/>
                <a:ea typeface="Inter"/>
                <a:cs typeface="Inter"/>
                <a:sym typeface="Inter"/>
              </a:rPr>
              <a:t>Evaluating and comparing multiple sources helps us see different dimensions of the same historical event. No single source can tell the full story. Some highlight political strategy, others focus on personal experiences. By looking at both, we get a more accurate, complex, and human picture of the past—and we can better judge what was most significant or impactful.</a:t>
            </a:r>
            <a:endParaRPr b="1" sz="1200">
              <a:solidFill>
                <a:schemeClr val="accent1"/>
              </a:solidFill>
              <a:highlight>
                <a:schemeClr val="lt1"/>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chemeClr val="lt1"/>
              </a:highlight>
              <a:latin typeface="Inter"/>
              <a:ea typeface="Inter"/>
              <a:cs typeface="Inter"/>
              <a:sym typeface="Inter"/>
            </a:endParaRPr>
          </a:p>
        </p:txBody>
      </p:sp>
      <p:sp>
        <p:nvSpPr>
          <p:cNvPr id="219" name="Google Shape;219;p43"/>
          <p:cNvSpPr txBox="1"/>
          <p:nvPr/>
        </p:nvSpPr>
        <p:spPr>
          <a:xfrm>
            <a:off x="920225" y="576850"/>
            <a:ext cx="59067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After meeting with your partner and discussing the arguments of your assigned historian, answer the following questions.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